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68" r:id="rId2"/>
    <p:sldId id="269" r:id="rId3"/>
    <p:sldId id="270" r:id="rId4"/>
    <p:sldId id="271" r:id="rId5"/>
    <p:sldId id="272" r:id="rId6"/>
    <p:sldId id="273" r:id="rId7"/>
    <p:sldId id="274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56" r:id="rId17"/>
    <p:sldId id="257" r:id="rId18"/>
    <p:sldId id="258" r:id="rId19"/>
    <p:sldId id="25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D9800F-878C-4D76-8AC3-62EF55601817}" type="datetimeFigureOut">
              <a:rPr lang="en-GB" smtClean="0"/>
              <a:t>16/10/2014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412F1-D917-4097-9F15-5CA091B047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271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 smtClean="0"/>
              <a:t>Muslims express their intention to follow the path and example of the Prophet as closely as possible.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850A10-7C7D-496F-B75D-8E50C928B7A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1860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Prayer</a:t>
            </a:r>
            <a:r>
              <a:rPr lang="en-GB" baseline="0" dirty="0" smtClean="0"/>
              <a:t> – </a:t>
            </a:r>
          </a:p>
          <a:p>
            <a:r>
              <a:rPr lang="en-GB" baseline="0" dirty="0" smtClean="0"/>
              <a:t>Just before sunrise</a:t>
            </a:r>
          </a:p>
          <a:p>
            <a:r>
              <a:rPr lang="en-GB" baseline="0" dirty="0" smtClean="0"/>
              <a:t>Just after midday</a:t>
            </a:r>
          </a:p>
          <a:p>
            <a:r>
              <a:rPr lang="en-GB" baseline="0" dirty="0" smtClean="0"/>
              <a:t>In the afternoon</a:t>
            </a:r>
          </a:p>
          <a:p>
            <a:r>
              <a:rPr lang="en-GB" baseline="0" dirty="0" smtClean="0"/>
              <a:t>Just after sunset</a:t>
            </a:r>
          </a:p>
          <a:p>
            <a:r>
              <a:rPr lang="en-GB" baseline="0" dirty="0" smtClean="0"/>
              <a:t>During night before midnight </a:t>
            </a:r>
          </a:p>
          <a:p>
            <a:endParaRPr lang="en-GB" baseline="0" dirty="0" smtClean="0"/>
          </a:p>
          <a:p>
            <a:r>
              <a:rPr lang="en-GB" u="sng" baseline="0" dirty="0" err="1" smtClean="0"/>
              <a:t>Wudu</a:t>
            </a:r>
            <a:r>
              <a:rPr lang="en-GB" u="sng" baseline="0" dirty="0" smtClean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Parts of the body are washed in a particular way.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Hands are washed three times – Ask Allah to cleanse them of their sins.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Nostrils are washed 3 times – Prays that they may be pure enough to smell the sweetness of Paradise.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Face washed 3 times – Displays light of Allah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Both arms washed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Palm of hand passed over head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Ears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Feet – Right for righteousness and the left in the hope that the person may be saved from sin.</a:t>
            </a:r>
          </a:p>
          <a:p>
            <a:endParaRPr lang="en-GB" baseline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850A10-7C7D-496F-B75D-8E50C928B7A4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09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RAMADAN = TIME OF WORSHIP AND CONTEMPLATION e.g. fasting</a:t>
            </a:r>
          </a:p>
          <a:p>
            <a:endParaRPr lang="en-GB" dirty="0" smtClean="0"/>
          </a:p>
          <a:p>
            <a:r>
              <a:rPr lang="en-GB" dirty="0" err="1" smtClean="0"/>
              <a:t>Zakah</a:t>
            </a:r>
            <a:r>
              <a:rPr lang="en-GB" dirty="0" smtClean="0"/>
              <a:t> benefits the giver by removing greed</a:t>
            </a:r>
            <a:r>
              <a:rPr lang="en-GB" baseline="0" dirty="0" smtClean="0"/>
              <a:t> and selfishness.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850A10-7C7D-496F-B75D-8E50C928B7A4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05306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dirty="0" smtClean="0"/>
              <a:t>fast is broken each day at</a:t>
            </a:r>
            <a:r>
              <a:rPr lang="en-GB" baseline="0" dirty="0" smtClean="0"/>
              <a:t> sunset with a light meal – glass of water and some dates.</a:t>
            </a:r>
          </a:p>
          <a:p>
            <a:endParaRPr lang="en-GB" baseline="0" dirty="0" smtClean="0"/>
          </a:p>
          <a:p>
            <a:r>
              <a:rPr lang="en-GB" baseline="0" dirty="0" smtClean="0"/>
              <a:t>Also helps them to identify with those who suffer hunger and thirst in the world.</a:t>
            </a:r>
          </a:p>
          <a:p>
            <a:r>
              <a:rPr lang="en-GB" baseline="0" dirty="0" smtClean="0"/>
              <a:t>Fasting also helps Muslims to learn to control their physical desires, rather than be controlled by them.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850A10-7C7D-496F-B75D-8E50C928B7A4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00737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However,</a:t>
            </a:r>
            <a:r>
              <a:rPr lang="en-GB" baseline="0" dirty="0" smtClean="0"/>
              <a:t> not everyone manages this, because a pilgrim should be a responsible adult, fit enough to cope and afford the trip without leaving the family in debt.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Men white cloth symbolises purity and equality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Clothing means that no distinctions can be made between rich and poor – everyone is equal in the sight of Allah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850A10-7C7D-496F-B75D-8E50C928B7A4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222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23FC857-7550-43A8-A1C8-1B9B1D769194}" type="datetimeFigureOut">
              <a:rPr lang="en-GB" smtClean="0"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703AE0D-932B-44D6-AF7B-1BBB6F4F11A4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2326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C857-7550-43A8-A1C8-1B9B1D769194}" type="datetimeFigureOut">
              <a:rPr lang="en-GB" smtClean="0"/>
              <a:t>16/10/2014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3AE0D-932B-44D6-AF7B-1BBB6F4F11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50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C857-7550-43A8-A1C8-1B9B1D769194}" type="datetimeFigureOut">
              <a:rPr lang="en-GB" smtClean="0"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3AE0D-932B-44D6-AF7B-1BBB6F4F11A4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0957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C857-7550-43A8-A1C8-1B9B1D769194}" type="datetimeFigureOut">
              <a:rPr lang="en-GB" smtClean="0"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3AE0D-932B-44D6-AF7B-1BBB6F4F11A4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26702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C857-7550-43A8-A1C8-1B9B1D769194}" type="datetimeFigureOut">
              <a:rPr lang="en-GB" smtClean="0"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3AE0D-932B-44D6-AF7B-1BBB6F4F11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5175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C857-7550-43A8-A1C8-1B9B1D769194}" type="datetimeFigureOut">
              <a:rPr lang="en-GB" smtClean="0"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3AE0D-932B-44D6-AF7B-1BBB6F4F11A4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28340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C857-7550-43A8-A1C8-1B9B1D769194}" type="datetimeFigureOut">
              <a:rPr lang="en-GB" smtClean="0"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3AE0D-932B-44D6-AF7B-1BBB6F4F11A4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4737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C857-7550-43A8-A1C8-1B9B1D769194}" type="datetimeFigureOut">
              <a:rPr lang="en-GB" smtClean="0"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3AE0D-932B-44D6-AF7B-1BBB6F4F11A4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86931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C857-7550-43A8-A1C8-1B9B1D769194}" type="datetimeFigureOut">
              <a:rPr lang="en-GB" smtClean="0"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3AE0D-932B-44D6-AF7B-1BBB6F4F11A4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6834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C857-7550-43A8-A1C8-1B9B1D769194}" type="datetimeFigureOut">
              <a:rPr lang="en-GB" smtClean="0"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3AE0D-932B-44D6-AF7B-1BBB6F4F11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9236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C857-7550-43A8-A1C8-1B9B1D769194}" type="datetimeFigureOut">
              <a:rPr lang="en-GB" smtClean="0"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3AE0D-932B-44D6-AF7B-1BBB6F4F11A4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7315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C857-7550-43A8-A1C8-1B9B1D769194}" type="datetimeFigureOut">
              <a:rPr lang="en-GB" smtClean="0"/>
              <a:t>16/10/2014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3AE0D-932B-44D6-AF7B-1BBB6F4F11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576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C857-7550-43A8-A1C8-1B9B1D769194}" type="datetimeFigureOut">
              <a:rPr lang="en-GB" smtClean="0"/>
              <a:t>16/10/2014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3AE0D-932B-44D6-AF7B-1BBB6F4F11A4}" type="slidenum">
              <a:rPr lang="en-GB" smtClean="0"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9576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C857-7550-43A8-A1C8-1B9B1D769194}" type="datetimeFigureOut">
              <a:rPr lang="en-GB" smtClean="0"/>
              <a:t>16/10/2014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3AE0D-932B-44D6-AF7B-1BBB6F4F11A4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2726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C857-7550-43A8-A1C8-1B9B1D769194}" type="datetimeFigureOut">
              <a:rPr lang="en-GB" smtClean="0"/>
              <a:t>16/10/2014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3AE0D-932B-44D6-AF7B-1BBB6F4F11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497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C857-7550-43A8-A1C8-1B9B1D769194}" type="datetimeFigureOut">
              <a:rPr lang="en-GB" smtClean="0"/>
              <a:t>16/10/2014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3AE0D-932B-44D6-AF7B-1BBB6F4F11A4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0826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C857-7550-43A8-A1C8-1B9B1D769194}" type="datetimeFigureOut">
              <a:rPr lang="en-GB" smtClean="0"/>
              <a:t>16/10/2014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3AE0D-932B-44D6-AF7B-1BBB6F4F11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6550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23FC857-7550-43A8-A1C8-1B9B1D769194}" type="datetimeFigureOut">
              <a:rPr lang="en-GB" smtClean="0"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703AE0D-932B-44D6-AF7B-1BBB6F4F11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414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bbc.co.uk/education/clips/z4fgkqt" TargetMode="External"/><Relationship Id="rId5" Type="http://schemas.openxmlformats.org/officeDocument/2006/relationships/slide" Target="slide19.xml"/><Relationship Id="rId4" Type="http://schemas.openxmlformats.org/officeDocument/2006/relationships/slide" Target="slide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Islam 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43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First Pillar: The </a:t>
            </a:r>
            <a:r>
              <a:rPr lang="en-GB" dirty="0" err="1" smtClean="0"/>
              <a:t>Shahadah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first pillar is a statement of belief in one God, which underpins everything else that a Muslim does.</a:t>
            </a:r>
          </a:p>
          <a:p>
            <a:r>
              <a:rPr lang="en-GB" dirty="0" smtClean="0"/>
              <a:t>Recognises that Allah is more important than anything else, and that Muhammad was his final messenger. </a:t>
            </a:r>
            <a:endParaRPr lang="en-GB" dirty="0"/>
          </a:p>
          <a:p>
            <a:r>
              <a:rPr lang="en-GB" dirty="0" smtClean="0"/>
              <a:t>The </a:t>
            </a:r>
            <a:r>
              <a:rPr lang="en-GB" dirty="0" err="1" smtClean="0"/>
              <a:t>Shahadah</a:t>
            </a:r>
            <a:r>
              <a:rPr lang="en-GB" dirty="0" smtClean="0"/>
              <a:t> is said as often as possible.  </a:t>
            </a:r>
          </a:p>
          <a:p>
            <a:r>
              <a:rPr lang="en-GB" dirty="0" smtClean="0"/>
              <a:t>A Muslim must be prepared to turn his or her whole life towards Allah.</a:t>
            </a:r>
          </a:p>
        </p:txBody>
      </p:sp>
    </p:spTree>
    <p:extLst>
      <p:ext uri="{BB962C8B-B14F-4D97-AF65-F5344CB8AC3E}">
        <p14:creationId xmlns:p14="http://schemas.microsoft.com/office/powerpoint/2010/main" val="2440053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Second Pillar: Salah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/>
              <a:t>The Qur’an says: ‘Preserve prayer and especially the middle prayer (2:238).</a:t>
            </a:r>
          </a:p>
          <a:p>
            <a:r>
              <a:rPr lang="en-GB" dirty="0" smtClean="0"/>
              <a:t>Prayer in this sense refers to </a:t>
            </a:r>
            <a:r>
              <a:rPr lang="en-GB" dirty="0" err="1" smtClean="0"/>
              <a:t>salah</a:t>
            </a:r>
            <a:r>
              <a:rPr lang="en-GB" dirty="0" smtClean="0"/>
              <a:t>, five set prayers that must be said daily.</a:t>
            </a:r>
          </a:p>
          <a:p>
            <a:r>
              <a:rPr lang="en-GB" dirty="0" smtClean="0"/>
              <a:t>Face </a:t>
            </a:r>
            <a:r>
              <a:rPr lang="en-GB" dirty="0" err="1" smtClean="0"/>
              <a:t>Mekkah</a:t>
            </a:r>
            <a:r>
              <a:rPr lang="en-GB" dirty="0"/>
              <a:t> </a:t>
            </a:r>
            <a:r>
              <a:rPr lang="en-GB" dirty="0" smtClean="0"/>
              <a:t>while praying.</a:t>
            </a:r>
          </a:p>
          <a:p>
            <a:pPr marL="36900" indent="0">
              <a:buNone/>
            </a:pPr>
            <a:endParaRPr lang="en-GB" dirty="0" smtClean="0"/>
          </a:p>
          <a:p>
            <a:pPr marL="36900" indent="0">
              <a:buNone/>
            </a:pPr>
            <a:r>
              <a:rPr lang="en-GB" dirty="0" smtClean="0"/>
              <a:t>These are:</a:t>
            </a:r>
          </a:p>
          <a:p>
            <a:r>
              <a:rPr lang="en-GB" dirty="0" err="1" smtClean="0"/>
              <a:t>Fajr</a:t>
            </a:r>
            <a:endParaRPr lang="en-GB" dirty="0" smtClean="0"/>
          </a:p>
          <a:p>
            <a:r>
              <a:rPr lang="en-GB" dirty="0" err="1" smtClean="0"/>
              <a:t>Zuhr</a:t>
            </a:r>
            <a:endParaRPr lang="en-GB" dirty="0" smtClean="0"/>
          </a:p>
          <a:p>
            <a:r>
              <a:rPr lang="en-GB" dirty="0" err="1" smtClean="0"/>
              <a:t>Asr</a:t>
            </a:r>
            <a:endParaRPr lang="en-GB" dirty="0" smtClean="0"/>
          </a:p>
          <a:p>
            <a:r>
              <a:rPr lang="en-GB" dirty="0" err="1" smtClean="0"/>
              <a:t>Maghrib</a:t>
            </a:r>
            <a:endParaRPr lang="en-GB" dirty="0" smtClean="0"/>
          </a:p>
          <a:p>
            <a:r>
              <a:rPr lang="en-GB" dirty="0" err="1" smtClean="0"/>
              <a:t>Isha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5287008" y="3577107"/>
            <a:ext cx="586195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 smtClean="0">
                <a:solidFill>
                  <a:srgbClr val="0070C0"/>
                </a:solidFill>
              </a:rPr>
              <a:t>Wudu</a:t>
            </a:r>
            <a:r>
              <a:rPr lang="en-GB" sz="2000" dirty="0" smtClean="0">
                <a:solidFill>
                  <a:srgbClr val="0070C0"/>
                </a:solidFill>
              </a:rPr>
              <a:t>:</a:t>
            </a:r>
          </a:p>
          <a:p>
            <a:r>
              <a:rPr lang="en-GB" sz="2000" dirty="0" smtClean="0">
                <a:solidFill>
                  <a:srgbClr val="0070C0"/>
                </a:solidFill>
              </a:rPr>
              <a:t>To make sure the intention is right, a person must prepare properly and perform acts of purification.</a:t>
            </a:r>
          </a:p>
          <a:p>
            <a:r>
              <a:rPr lang="en-GB" sz="2000" dirty="0" err="1" smtClean="0">
                <a:solidFill>
                  <a:srgbClr val="0070C0"/>
                </a:solidFill>
              </a:rPr>
              <a:t>Wudu</a:t>
            </a:r>
            <a:r>
              <a:rPr lang="en-GB" sz="2000" dirty="0" smtClean="0">
                <a:solidFill>
                  <a:srgbClr val="0070C0"/>
                </a:solidFill>
              </a:rPr>
              <a:t> symbolises the cleansing of the body on the inside – a vital theme in Islamic worship.</a:t>
            </a:r>
            <a:endParaRPr lang="en-GB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5161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Third Pillar: </a:t>
            </a:r>
            <a:r>
              <a:rPr lang="en-GB" dirty="0" err="1" smtClean="0"/>
              <a:t>Zakah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Giving money to the poor.</a:t>
            </a:r>
          </a:p>
          <a:p>
            <a:r>
              <a:rPr lang="en-GB" dirty="0" smtClean="0"/>
              <a:t>Very often this is paid at the end of Ramadan.</a:t>
            </a:r>
          </a:p>
          <a:p>
            <a:r>
              <a:rPr lang="en-GB" dirty="0" smtClean="0"/>
              <a:t>Recognises that all good things are a gift from Allah.</a:t>
            </a:r>
          </a:p>
          <a:p>
            <a:r>
              <a:rPr lang="en-GB" dirty="0" smtClean="0"/>
              <a:t>Teaches Muslims to support people in need – All have a duty to give and receive it.</a:t>
            </a:r>
          </a:p>
          <a:p>
            <a:r>
              <a:rPr lang="en-GB" dirty="0" smtClean="0"/>
              <a:t>They contribute 2.5 per cent of their savings to </a:t>
            </a:r>
            <a:r>
              <a:rPr lang="en-GB" dirty="0" err="1" smtClean="0"/>
              <a:t>zakah</a:t>
            </a:r>
            <a:r>
              <a:rPr lang="en-GB" dirty="0" smtClean="0"/>
              <a:t>.</a:t>
            </a:r>
          </a:p>
          <a:p>
            <a:r>
              <a:rPr lang="en-GB" dirty="0" smtClean="0"/>
              <a:t>Money is often sent to developing countries such as Bangladesh or India.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98655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Fourth Pillar: </a:t>
            </a:r>
            <a:r>
              <a:rPr lang="en-GB" dirty="0" err="1" smtClean="0"/>
              <a:t>Sawm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Fasting.</a:t>
            </a:r>
          </a:p>
          <a:p>
            <a:r>
              <a:rPr lang="en-GB" dirty="0" smtClean="0"/>
              <a:t>Reflects the periods of time when Muhammad went away to meditate.</a:t>
            </a:r>
          </a:p>
          <a:p>
            <a:r>
              <a:rPr lang="en-GB" dirty="0" smtClean="0"/>
              <a:t>Duty of adult Muslims to fast during the daylight hours of the month of Ramadan.</a:t>
            </a:r>
          </a:p>
          <a:p>
            <a:r>
              <a:rPr lang="en-GB" dirty="0" smtClean="0"/>
              <a:t>Fasting is both internal and external – No food or drink between dawn and sunset.</a:t>
            </a:r>
          </a:p>
          <a:p>
            <a:r>
              <a:rPr lang="en-GB" dirty="0" smtClean="0"/>
              <a:t>Fasting helps Muslims to become more aware of the Creator and the duties he expects from them.</a:t>
            </a:r>
          </a:p>
          <a:p>
            <a:pPr marL="36900" indent="0">
              <a:buNone/>
            </a:pP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4855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Fifth Pillar: Hajj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Hajj is a mass pilgrimage to Makkah that takes place once a year.</a:t>
            </a:r>
          </a:p>
          <a:p>
            <a:r>
              <a:rPr lang="en-GB" dirty="0" smtClean="0"/>
              <a:t>All Muslims must make the pilgrimage at least once in their lifetime if they are able.</a:t>
            </a:r>
          </a:p>
          <a:p>
            <a:r>
              <a:rPr lang="en-GB" dirty="0" smtClean="0"/>
              <a:t>Takes 5 or 6 days.</a:t>
            </a:r>
          </a:p>
          <a:p>
            <a:r>
              <a:rPr lang="en-GB" dirty="0" smtClean="0"/>
              <a:t>Happens in the 12</a:t>
            </a:r>
            <a:r>
              <a:rPr lang="en-GB" baseline="30000" dirty="0" smtClean="0"/>
              <a:t>th</a:t>
            </a:r>
            <a:r>
              <a:rPr lang="en-GB" dirty="0" smtClean="0"/>
              <a:t> month of the Islamic calendar.</a:t>
            </a:r>
          </a:p>
          <a:p>
            <a:r>
              <a:rPr lang="en-GB" dirty="0" smtClean="0"/>
              <a:t>Men wear ihram – two pieces of white cloth.</a:t>
            </a:r>
          </a:p>
          <a:p>
            <a:r>
              <a:rPr lang="en-GB" dirty="0" smtClean="0"/>
              <a:t>Women can wear whatever is most comfortable – usually a long dress and head covering.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0961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Lesson Activities for pupils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Each child could create, in the style of the five pillars of Islam, their own picture containing 5 things that are important in their lives.</a:t>
            </a:r>
          </a:p>
          <a:p>
            <a:r>
              <a:rPr lang="en-GB" dirty="0" smtClean="0"/>
              <a:t>They could then write a few words about these things and draw some pictures to </a:t>
            </a:r>
            <a:r>
              <a:rPr lang="en-GB" smtClean="0"/>
              <a:t>represent them.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180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30310" y="211256"/>
            <a:ext cx="9762186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The Quran</a:t>
            </a:r>
            <a:endParaRPr lang="en-US" sz="138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901" y="2303032"/>
            <a:ext cx="4417454" cy="2945889"/>
          </a:xfrm>
          <a:prstGeom prst="rect">
            <a:avLst/>
          </a:prstGeom>
        </p:spPr>
      </p:pic>
      <p:sp>
        <p:nvSpPr>
          <p:cNvPr id="6" name="TextBox 5">
            <a:hlinkClick r:id="rId3" action="ppaction://hlinksldjump"/>
          </p:cNvPr>
          <p:cNvSpPr txBox="1"/>
          <p:nvPr/>
        </p:nvSpPr>
        <p:spPr>
          <a:xfrm>
            <a:off x="2369711" y="2242581"/>
            <a:ext cx="2086377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What is the Quran?</a:t>
            </a:r>
            <a:endParaRPr lang="en-GB" dirty="0"/>
          </a:p>
        </p:txBody>
      </p:sp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2369712" y="4253984"/>
            <a:ext cx="2086377" cy="9233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How does the Quran relate to other religions?</a:t>
            </a:r>
            <a:endParaRPr lang="en-GB" dirty="0"/>
          </a:p>
        </p:txBody>
      </p:sp>
      <p:sp>
        <p:nvSpPr>
          <p:cNvPr id="8" name="TextBox 7">
            <a:hlinkClick r:id="rId5" action="ppaction://hlinksldjump"/>
          </p:cNvPr>
          <p:cNvSpPr txBox="1"/>
          <p:nvPr/>
        </p:nvSpPr>
        <p:spPr>
          <a:xfrm>
            <a:off x="7800389" y="2259466"/>
            <a:ext cx="2086377" cy="9233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What does the Quran say about day to day life?</a:t>
            </a:r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5499278" y="4861675"/>
            <a:ext cx="4602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6"/>
              </a:rPr>
              <a:t>http://</a:t>
            </a:r>
            <a:r>
              <a:rPr lang="en-GB" dirty="0" smtClean="0">
                <a:hlinkClick r:id="rId6"/>
              </a:rPr>
              <a:t>www.bbc.co.uk/education/clips/z4fgkqt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142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0310" y="394090"/>
            <a:ext cx="976218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What is the Quran?</a:t>
            </a:r>
            <a:endParaRPr lang="en-US" sz="72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30310" y="2086377"/>
            <a:ext cx="3979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holy scripture for Muslims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527" y="1717529"/>
            <a:ext cx="5061698" cy="38103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81859" y="5527862"/>
            <a:ext cx="4790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Muslims believe that the Quran is God’s word, spoken through the angel Gabriel to Muhammad.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030310" y="2822725"/>
            <a:ext cx="3979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Quran is written in Arabic and there is only one translation of it.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1030310" y="3836072"/>
            <a:ext cx="39795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book of Hadith is the second most important book in Islam – a collection of sayings and actions of Muhammad, this gives an example for Muslims of how to put the Quran into practice.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030310" y="5527862"/>
            <a:ext cx="3979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Some earliest copies of the Quran date back to the 7</a:t>
            </a:r>
            <a:r>
              <a:rPr lang="en-GB" baseline="30000" dirty="0" smtClean="0"/>
              <a:t>th</a:t>
            </a:r>
            <a:r>
              <a:rPr lang="en-GB" dirty="0" smtClean="0"/>
              <a:t> and 8</a:t>
            </a:r>
            <a:r>
              <a:rPr lang="en-GB" baseline="30000" dirty="0" smtClean="0"/>
              <a:t>th</a:t>
            </a:r>
            <a:r>
              <a:rPr lang="en-GB" dirty="0" smtClean="0"/>
              <a:t> Centuries.</a:t>
            </a:r>
            <a:endParaRPr lang="en-GB" dirty="0"/>
          </a:p>
        </p:txBody>
      </p:sp>
      <p:sp>
        <p:nvSpPr>
          <p:cNvPr id="9" name="Right Arrow 8">
            <a:hlinkClick r:id="rId3" action="ppaction://hlinksldjump"/>
          </p:cNvPr>
          <p:cNvSpPr/>
          <p:nvPr/>
        </p:nvSpPr>
        <p:spPr>
          <a:xfrm>
            <a:off x="10792496" y="5698408"/>
            <a:ext cx="798490" cy="46364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60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0310" y="436971"/>
            <a:ext cx="976218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How does the writing in the Quran relate to other religions?</a:t>
            </a:r>
            <a:endParaRPr lang="en-US" sz="48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47860" y="2524258"/>
            <a:ext cx="3979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Jesus was a real person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7860" y="3243329"/>
            <a:ext cx="3979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Jesus was the son of God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4726546" y="2524258"/>
            <a:ext cx="1056068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Muslims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6076681" y="2524258"/>
            <a:ext cx="1405944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Christians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4709375" y="3243329"/>
            <a:ext cx="1056068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Muslims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6076681" y="3243329"/>
            <a:ext cx="1405944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Christians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823176" y="4091188"/>
            <a:ext cx="3979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Jesus was born of a virgin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4666446" y="4091188"/>
            <a:ext cx="1056068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Muslims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6076681" y="4091188"/>
            <a:ext cx="1405944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Christians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746974" y="4939047"/>
            <a:ext cx="3979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Jesus will come again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4666446" y="4939047"/>
            <a:ext cx="1056068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Muslims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6076681" y="4939047"/>
            <a:ext cx="1405944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Christians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746974" y="5786906"/>
            <a:ext cx="10837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Muslims believe that Jesus was a prophet. His name is in the Quran 25 times – more times than Muhammad's!</a:t>
            </a:r>
          </a:p>
        </p:txBody>
      </p:sp>
      <p:sp>
        <p:nvSpPr>
          <p:cNvPr id="17" name="Right Arrow 16">
            <a:hlinkClick r:id="rId2" action="ppaction://hlinksldjump"/>
          </p:cNvPr>
          <p:cNvSpPr/>
          <p:nvPr/>
        </p:nvSpPr>
        <p:spPr>
          <a:xfrm>
            <a:off x="10579997" y="5308379"/>
            <a:ext cx="798490" cy="46364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19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03480" y="442088"/>
            <a:ext cx="976218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What does the Quran say about day-to-day life?</a:t>
            </a:r>
            <a:endParaRPr lang="en-US" sz="48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75054" y="2260347"/>
            <a:ext cx="3979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Women should cover their chest and figure when they go out.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772734" y="1239783"/>
            <a:ext cx="2279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Men should not </a:t>
            </a:r>
            <a:r>
              <a:rPr lang="en-GB" dirty="0" smtClean="0"/>
              <a:t>wear</a:t>
            </a:r>
          </a:p>
          <a:p>
            <a:r>
              <a:rPr lang="en-GB" dirty="0" smtClean="0"/>
              <a:t> </a:t>
            </a:r>
            <a:r>
              <a:rPr lang="en-GB" dirty="0" smtClean="0"/>
              <a:t>figure-hugging clothes.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8371268" y="1319251"/>
            <a:ext cx="3979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Neither men nor women should wear gold or silver.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003480" y="2084193"/>
            <a:ext cx="1049735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Hijab – </a:t>
            </a:r>
            <a:r>
              <a:rPr lang="en-GB" dirty="0" smtClean="0"/>
              <a:t>a rectangular piece of fabric that is folded over a woman’s head.</a:t>
            </a:r>
          </a:p>
          <a:p>
            <a:endParaRPr lang="en-GB" dirty="0" smtClean="0"/>
          </a:p>
          <a:p>
            <a:r>
              <a:rPr lang="en-GB" b="1" dirty="0" err="1" smtClean="0"/>
              <a:t>Khimar</a:t>
            </a:r>
            <a:r>
              <a:rPr lang="en-GB" b="1" dirty="0" smtClean="0"/>
              <a:t> – </a:t>
            </a:r>
            <a:r>
              <a:rPr lang="en-GB" dirty="0" smtClean="0"/>
              <a:t>a more general term for a veil covering a woman’s head or face</a:t>
            </a:r>
          </a:p>
          <a:p>
            <a:endParaRPr lang="en-GB" dirty="0" smtClean="0"/>
          </a:p>
          <a:p>
            <a:r>
              <a:rPr lang="en-GB" b="1" dirty="0" smtClean="0"/>
              <a:t>Abaya – </a:t>
            </a:r>
            <a:r>
              <a:rPr lang="en-GB" dirty="0" smtClean="0"/>
              <a:t>a cloak that women wear in public, made of synthetic black fibre</a:t>
            </a:r>
          </a:p>
          <a:p>
            <a:endParaRPr lang="en-GB" dirty="0" smtClean="0"/>
          </a:p>
          <a:p>
            <a:r>
              <a:rPr lang="en-GB" b="1" dirty="0" smtClean="0"/>
              <a:t>Chador – </a:t>
            </a:r>
            <a:r>
              <a:rPr lang="en-GB" dirty="0" smtClean="0"/>
              <a:t>a clock that is worn in public – unlike the </a:t>
            </a:r>
            <a:r>
              <a:rPr lang="en-GB" dirty="0" err="1" smtClean="0"/>
              <a:t>abaya</a:t>
            </a:r>
            <a:r>
              <a:rPr lang="en-GB" dirty="0" smtClean="0"/>
              <a:t>, the chador does not fasten at the front</a:t>
            </a:r>
          </a:p>
          <a:p>
            <a:endParaRPr lang="en-GB" b="1" dirty="0" smtClean="0"/>
          </a:p>
          <a:p>
            <a:r>
              <a:rPr lang="en-GB" b="1" dirty="0" err="1" smtClean="0"/>
              <a:t>Niqab</a:t>
            </a:r>
            <a:r>
              <a:rPr lang="en-GB" b="1" dirty="0" smtClean="0"/>
              <a:t> – </a:t>
            </a:r>
            <a:r>
              <a:rPr lang="en-GB" dirty="0" smtClean="0"/>
              <a:t>A veil worn over the face which may or may not leave the eyes covered.</a:t>
            </a:r>
          </a:p>
          <a:p>
            <a:endParaRPr lang="en-GB" dirty="0" smtClean="0"/>
          </a:p>
          <a:p>
            <a:r>
              <a:rPr lang="en-GB" b="1" dirty="0" smtClean="0"/>
              <a:t> </a:t>
            </a:r>
            <a:r>
              <a:rPr lang="en-GB" b="1" dirty="0" err="1" smtClean="0"/>
              <a:t>Burqa</a:t>
            </a:r>
            <a:r>
              <a:rPr lang="en-GB" b="1" dirty="0" smtClean="0"/>
              <a:t> – </a:t>
            </a:r>
            <a:r>
              <a:rPr lang="en-GB" dirty="0" smtClean="0"/>
              <a:t>A type of veil, common in Afghanistan that </a:t>
            </a:r>
            <a:r>
              <a:rPr lang="en-GB" dirty="0" err="1" smtClean="0"/>
              <a:t>coveres</a:t>
            </a:r>
            <a:r>
              <a:rPr lang="en-GB" dirty="0" smtClean="0"/>
              <a:t> all parts of the body with a thin screen</a:t>
            </a:r>
          </a:p>
          <a:p>
            <a:endParaRPr lang="en-GB" b="1" dirty="0" smtClean="0"/>
          </a:p>
          <a:p>
            <a:r>
              <a:rPr lang="en-GB" b="1" dirty="0" err="1" smtClean="0"/>
              <a:t>Shalwar</a:t>
            </a:r>
            <a:r>
              <a:rPr lang="en-GB" b="1" dirty="0" smtClean="0"/>
              <a:t> </a:t>
            </a:r>
            <a:r>
              <a:rPr lang="en-GB" b="1" dirty="0" err="1" smtClean="0"/>
              <a:t>Kameez</a:t>
            </a:r>
            <a:r>
              <a:rPr lang="en-GB" b="1" dirty="0" smtClean="0"/>
              <a:t> – </a:t>
            </a:r>
            <a:r>
              <a:rPr lang="en-GB" dirty="0" smtClean="0"/>
              <a:t>Loose trousers worn by both men and women</a:t>
            </a:r>
          </a:p>
          <a:p>
            <a:endParaRPr lang="en-GB" dirty="0" smtClean="0"/>
          </a:p>
          <a:p>
            <a:r>
              <a:rPr lang="en-GB" b="1" dirty="0" smtClean="0"/>
              <a:t>Thobe – </a:t>
            </a:r>
            <a:r>
              <a:rPr lang="en-GB" dirty="0" smtClean="0"/>
              <a:t>A long white robe worn by men</a:t>
            </a:r>
            <a:endParaRPr lang="en-GB" b="1" dirty="0"/>
          </a:p>
        </p:txBody>
      </p:sp>
      <p:sp>
        <p:nvSpPr>
          <p:cNvPr id="7" name="Right Arrow 6">
            <a:hlinkClick r:id="rId2" action="ppaction://hlinksldjump"/>
          </p:cNvPr>
          <p:cNvSpPr/>
          <p:nvPr/>
        </p:nvSpPr>
        <p:spPr>
          <a:xfrm>
            <a:off x="10077719" y="5383369"/>
            <a:ext cx="798490" cy="46364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090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Allah 	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The Arabic word for God and how Muslims refer to their God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6925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Muslim 	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 follower of the religion on Islam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3228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Prophet 	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‘A </a:t>
            </a:r>
            <a:r>
              <a:rPr lang="en-GB" dirty="0"/>
              <a:t>person regarded as an inspired teacher </a:t>
            </a:r>
            <a:r>
              <a:rPr lang="en-GB" dirty="0" smtClean="0"/>
              <a:t>of </a:t>
            </a:r>
            <a:r>
              <a:rPr lang="en-GB" dirty="0"/>
              <a:t>the will of </a:t>
            </a:r>
            <a:r>
              <a:rPr lang="en-GB" dirty="0" smtClean="0"/>
              <a:t>God’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627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Muhammad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Revealed Islam over 1400 years ago and is the last prophet sent by Allah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It is believed that Muhammad wrote the Qur’an as dictated by Allah </a:t>
            </a:r>
          </a:p>
        </p:txBody>
      </p:sp>
    </p:spTree>
    <p:extLst>
      <p:ext uri="{BB962C8B-B14F-4D97-AF65-F5344CB8AC3E}">
        <p14:creationId xmlns:p14="http://schemas.microsoft.com/office/powerpoint/2010/main" val="1514008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Qur'an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The Holy Book of Islam </a:t>
            </a:r>
          </a:p>
        </p:txBody>
      </p:sp>
    </p:spTree>
    <p:extLst>
      <p:ext uri="{BB962C8B-B14F-4D97-AF65-F5344CB8AC3E}">
        <p14:creationId xmlns:p14="http://schemas.microsoft.com/office/powerpoint/2010/main" val="4250080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5 Basic Pillars of Islam 	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/>
              <a:t>The </a:t>
            </a:r>
            <a:r>
              <a:rPr lang="en-GB" b="1" dirty="0" smtClean="0"/>
              <a:t>declaration of faith </a:t>
            </a:r>
          </a:p>
          <a:p>
            <a:pPr marL="514350" indent="-514350">
              <a:buFont typeface="+mj-lt"/>
              <a:buAutoNum type="arabicPeriod"/>
            </a:pPr>
            <a:r>
              <a:rPr lang="en-GB" b="1" dirty="0" smtClean="0"/>
              <a:t>Praying</a:t>
            </a:r>
            <a:r>
              <a:rPr lang="en-GB" dirty="0" smtClean="0"/>
              <a:t> 5 times a day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Giving money to </a:t>
            </a:r>
            <a:r>
              <a:rPr lang="en-GB" b="1" dirty="0" smtClean="0"/>
              <a:t>charity </a:t>
            </a:r>
          </a:p>
          <a:p>
            <a:pPr marL="514350" indent="-514350">
              <a:buFont typeface="+mj-lt"/>
              <a:buAutoNum type="arabicPeriod"/>
            </a:pPr>
            <a:r>
              <a:rPr lang="en-GB" b="1" dirty="0" smtClean="0"/>
              <a:t>Fasting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A </a:t>
            </a:r>
            <a:r>
              <a:rPr lang="en-GB" b="1" dirty="0" smtClean="0"/>
              <a:t>pilgrimage </a:t>
            </a:r>
            <a:r>
              <a:rPr lang="en-GB" dirty="0" smtClean="0"/>
              <a:t>to Makkah at least once in a lifetime</a:t>
            </a:r>
          </a:p>
          <a:p>
            <a:pPr marL="514350" indent="-51435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652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The Five Pillars of Islam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8081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8129" y="557130"/>
            <a:ext cx="9601196" cy="1303867"/>
          </a:xfrm>
        </p:spPr>
        <p:txBody>
          <a:bodyPr/>
          <a:lstStyle/>
          <a:p>
            <a:r>
              <a:rPr lang="en-GB" dirty="0" smtClean="0"/>
              <a:t>What are they?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6068" y="1580049"/>
            <a:ext cx="10353762" cy="4058751"/>
          </a:xfrm>
        </p:spPr>
        <p:txBody>
          <a:bodyPr>
            <a:normAutofit/>
          </a:bodyPr>
          <a:lstStyle/>
          <a:p>
            <a:r>
              <a:rPr lang="en-GB" dirty="0" smtClean="0"/>
              <a:t>The Five Pillars of Islam are the duties that support the whole way of life for a Muslim.</a:t>
            </a:r>
          </a:p>
          <a:p>
            <a:r>
              <a:rPr lang="en-GB" dirty="0" smtClean="0"/>
              <a:t>Practising the Five Pillars is a way of obeying Allah.</a:t>
            </a:r>
          </a:p>
          <a:p>
            <a:r>
              <a:rPr lang="en-GB" dirty="0" smtClean="0"/>
              <a:t>The Pillars help Muslims to realise their true self and become the kind of humans that Allah wants them to be.</a:t>
            </a:r>
          </a:p>
          <a:p>
            <a:r>
              <a:rPr lang="en-GB" dirty="0" smtClean="0"/>
              <a:t>Only true if the rituals of the Five Pillars are performed with sincerity and the right intention.</a:t>
            </a:r>
          </a:p>
          <a:p>
            <a:r>
              <a:rPr lang="en-GB" dirty="0">
                <a:effectLst/>
              </a:rPr>
              <a:t>No matter how sincerely a person may believe, Islam regards it as pointless to live life without putting that faith into action and practice.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6398" y="4354133"/>
            <a:ext cx="2581512" cy="25693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518378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447</TotalTime>
  <Words>1244</Words>
  <Application>Microsoft Office PowerPoint</Application>
  <PresentationFormat>Widescreen</PresentationFormat>
  <Paragraphs>147</Paragraphs>
  <Slides>19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Garamond</vt:lpstr>
      <vt:lpstr>Organic</vt:lpstr>
      <vt:lpstr>Islam </vt:lpstr>
      <vt:lpstr>Allah  </vt:lpstr>
      <vt:lpstr>Muslim  </vt:lpstr>
      <vt:lpstr>Prophet  </vt:lpstr>
      <vt:lpstr>Muhammad </vt:lpstr>
      <vt:lpstr>Qur'an </vt:lpstr>
      <vt:lpstr>5 Basic Pillars of Islam  </vt:lpstr>
      <vt:lpstr>The Five Pillars of Islam</vt:lpstr>
      <vt:lpstr>What are they?</vt:lpstr>
      <vt:lpstr>First Pillar: The Shahadah</vt:lpstr>
      <vt:lpstr>Second Pillar: Salah</vt:lpstr>
      <vt:lpstr>Third Pillar: Zakah</vt:lpstr>
      <vt:lpstr>Fourth Pillar: Sawm</vt:lpstr>
      <vt:lpstr>Fifth Pillar: Hajj</vt:lpstr>
      <vt:lpstr>Lesson Activities for pupils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Hunt</dc:creator>
  <cp:lastModifiedBy>ashleigh</cp:lastModifiedBy>
  <cp:revision>8</cp:revision>
  <dcterms:created xsi:type="dcterms:W3CDTF">2014-10-08T14:29:05Z</dcterms:created>
  <dcterms:modified xsi:type="dcterms:W3CDTF">2014-10-16T13:32:10Z</dcterms:modified>
</cp:coreProperties>
</file>